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5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  <p:sldId id="261" r:id="rId9"/>
    <p:sldId id="279" r:id="rId10"/>
    <p:sldId id="267" r:id="rId11"/>
    <p:sldId id="262" r:id="rId12"/>
    <p:sldId id="263" r:id="rId13"/>
    <p:sldId id="264" r:id="rId14"/>
    <p:sldId id="265" r:id="rId15"/>
    <p:sldId id="266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71" r:id="rId36"/>
  </p:sldIdLst>
  <p:sldSz cx="18288000" cy="10287000"/>
  <p:notesSz cx="6858000" cy="9144000"/>
  <p:embeddedFontLst>
    <p:embeddedFont>
      <p:font typeface="Cambria" panose="02040503050406030204" pitchFamily="18" charset="0"/>
      <p:regular r:id="rId40"/>
      <p:bold r:id="rId41"/>
      <p:italic r:id="rId42"/>
      <p:boldItalic r:id="rId43"/>
    </p:embeddedFont>
    <p:embeddedFont>
      <p:font typeface="Canva Sans Bold" panose="020B0803030501040103"/>
      <p:bold r:id="rId44"/>
    </p:embeddedFont>
    <p:embeddedFont>
      <p:font typeface="Bookman Old Style" panose="02050604050505020204" pitchFamily="18" charset="0"/>
      <p:regular r:id="rId45"/>
      <p:bold r:id="rId46"/>
      <p:italic r:id="rId47"/>
    </p:embeddedFont>
    <p:embeddedFont>
      <p:font typeface="Book Antiqua" panose="02040602050305030304" pitchFamily="18" charset="0"/>
      <p:regular r:id="rId48"/>
      <p:bold r:id="rId49"/>
      <p:italic r:id="rId50"/>
      <p:boldItalic r:id="rId51"/>
    </p:embeddedFont>
    <p:embeddedFont>
      <p:font typeface="Comic Sans Bold" panose="03000902030302020204"/>
      <p:bold r:id="rId52"/>
    </p:embeddedFont>
    <p:embeddedFont>
      <p:font typeface="Calibri" panose="020F0502020204030204" charset="0"/>
      <p:regular r:id="rId53"/>
      <p:bold r:id="rId54"/>
      <p:italic r:id="rId55"/>
      <p:boldItalic r:id="rId56"/>
    </p:embeddedFont>
    <p:embeddedFont>
      <p:font typeface="Lilita One" panose="020000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7" d="100"/>
          <a:sy n="47" d="100"/>
        </p:scale>
        <p:origin x="1138" y="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font" Target="fonts/font18.fntdata"/><Relationship Id="rId56" Type="http://schemas.openxmlformats.org/officeDocument/2006/relationships/font" Target="fonts/font17.fntdata"/><Relationship Id="rId55" Type="http://schemas.openxmlformats.org/officeDocument/2006/relationships/font" Target="fonts/font16.fntdata"/><Relationship Id="rId54" Type="http://schemas.openxmlformats.org/officeDocument/2006/relationships/font" Target="fonts/font15.fntdata"/><Relationship Id="rId53" Type="http://schemas.openxmlformats.org/officeDocument/2006/relationships/font" Target="fonts/font14.fntdata"/><Relationship Id="rId52" Type="http://schemas.openxmlformats.org/officeDocument/2006/relationships/font" Target="fonts/font13.fntdata"/><Relationship Id="rId51" Type="http://schemas.openxmlformats.org/officeDocument/2006/relationships/font" Target="fonts/font12.fntdata"/><Relationship Id="rId50" Type="http://schemas.openxmlformats.org/officeDocument/2006/relationships/font" Target="fonts/font11.fntdata"/><Relationship Id="rId5" Type="http://schemas.openxmlformats.org/officeDocument/2006/relationships/slide" Target="slides/slide3.xml"/><Relationship Id="rId49" Type="http://schemas.openxmlformats.org/officeDocument/2006/relationships/font" Target="fonts/font10.fntdata"/><Relationship Id="rId48" Type="http://schemas.openxmlformats.org/officeDocument/2006/relationships/font" Target="fonts/font9.fntdata"/><Relationship Id="rId47" Type="http://schemas.openxmlformats.org/officeDocument/2006/relationships/font" Target="fonts/font8.fntdata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44000" y="591608"/>
            <a:ext cx="16200000" cy="1188000"/>
          </a:xfrm>
        </p:spPr>
        <p:txBody>
          <a:bodyPr lIns="0" tIns="0" rIns="0" bIns="0"/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0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7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8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0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1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2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3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4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5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5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6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7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8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9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0.png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2.sv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2.svg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2.svg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2.svg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5.svg"/><Relationship Id="rId13" Type="http://schemas.openxmlformats.org/officeDocument/2006/relationships/image" Target="../media/image14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8.svg"/><Relationship Id="rId7" Type="http://schemas.openxmlformats.org/officeDocument/2006/relationships/image" Target="../media/image24.png"/><Relationship Id="rId6" Type="http://schemas.openxmlformats.org/officeDocument/2006/relationships/image" Target="../media/image6.svg"/><Relationship Id="rId5" Type="http://schemas.openxmlformats.org/officeDocument/2006/relationships/image" Target="../media/image23.png"/><Relationship Id="rId4" Type="http://schemas.openxmlformats.org/officeDocument/2006/relationships/image" Target="../media/image4.svg"/><Relationship Id="rId3" Type="http://schemas.openxmlformats.org/officeDocument/2006/relationships/image" Target="../media/image22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.svg"/><Relationship Id="rId11" Type="http://schemas.openxmlformats.org/officeDocument/2006/relationships/image" Target="../media/image26.png"/><Relationship Id="rId10" Type="http://schemas.openxmlformats.org/officeDocument/2006/relationships/image" Target="../media/image10.svg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8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7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8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8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9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887516" y="3751676"/>
            <a:ext cx="11943573" cy="5928205"/>
          </a:xfrm>
          <a:custGeom>
            <a:avLst/>
            <a:gdLst/>
            <a:ahLst/>
            <a:cxnLst/>
            <a:rect l="l" t="t" r="r" b="b"/>
            <a:pathLst>
              <a:path w="11943573" h="5928205">
                <a:moveTo>
                  <a:pt x="0" y="0"/>
                </a:moveTo>
                <a:lnTo>
                  <a:pt x="11943574" y="0"/>
                </a:lnTo>
                <a:lnTo>
                  <a:pt x="11943574" y="5928205"/>
                </a:lnTo>
                <a:lnTo>
                  <a:pt x="0" y="59282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2455" b="-690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47331" y="773149"/>
            <a:ext cx="17487900" cy="2060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20"/>
              </a:lnSpc>
              <a:spcBef>
                <a:spcPct val="0"/>
              </a:spcBef>
            </a:pPr>
            <a:r>
              <a:rPr lang="en-US" sz="6015" b="1" dirty="0"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PHÁT TRIỂN PHẦN MỀM NGHE NÓI VÀ ĐỌC SÁCH ĐIỆN TỬ TRÊN THIẾT BỊ DI ĐỘNG</a:t>
            </a:r>
            <a:endParaRPr lang="en-US" sz="6015" b="1" dirty="0"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386489" y="-114300"/>
            <a:ext cx="14026201" cy="108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vi-VN" altLang="en-US" sz="48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SƠ ĐỒ USE CASE CHỨC NĂNG ĐĂNG NHẬP</a:t>
            </a:r>
            <a:endParaRPr lang="vi-VN" altLang="en-US" sz="48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874742" y="3665172"/>
            <a:ext cx="4716218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Comic Sans Bold" panose="03000902030302020204"/>
                <a:ea typeface="Comic Sans Bold" panose="03000902030302020204"/>
                <a:cs typeface="Comic Sans Bold" panose="03000902030302020204"/>
                <a:sym typeface="Comic Sans Bold" panose="03000902030302020204"/>
              </a:rPr>
              <a:t>Summary</a:t>
            </a:r>
            <a:endParaRPr lang="en-US" sz="3000" b="1">
              <a:solidFill>
                <a:srgbClr val="FFFFFF"/>
              </a:solidFill>
              <a:latin typeface="Comic Sans Bold" panose="03000902030302020204"/>
              <a:ea typeface="Comic Sans Bold" panose="03000902030302020204"/>
              <a:cs typeface="Comic Sans Bold" panose="03000902030302020204"/>
              <a:sym typeface="Comic Sans Bold" panose="0300090203030202020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1409700"/>
            <a:ext cx="17585690" cy="82937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95400" y="-38100"/>
            <a:ext cx="1586293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USE CASE CHỨC NĂNG ĐỌC SÁCH ĐIỆN TỬ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1333500"/>
            <a:ext cx="17132935" cy="85223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16025" y="-38100"/>
            <a:ext cx="15786100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CHỨC NĂNG NGHE SÁCH ĐIỆN TỬ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7800" y="1181100"/>
            <a:ext cx="15455900" cy="90385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USE CASE CHỨC CHỈNH SỬA THÔNG TIN TÀI KHOẢN</a:t>
            </a:r>
            <a:r>
              <a:rPr lang="vi-VN" altLang="en-US" sz="4400" b="1" u="heavy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 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2050" y="1301750"/>
            <a:ext cx="16140430" cy="87585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34" y="-62131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9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HOẠT ĐỘNG ĐĂNG NHẬP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7" name="Image 9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80292" y="1362249"/>
            <a:ext cx="14545246" cy="87559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9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HOẠT ĐỘNG ĐĂNG KÍ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8" name="Image 9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86276" y="1276555"/>
            <a:ext cx="13370019" cy="88950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9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HOẠT ĐỘNG ĐỌC SÁCH ĐIỆN TỬ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7" name="Image 9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07740" y="1319012"/>
            <a:ext cx="16061059" cy="88536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9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HOẠT ĐỘNG NGHE SÁC</a:t>
            </a:r>
            <a:r>
              <a:rPr lang="en-US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H TRỰC TUYẾN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7" name="Image 9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00199" y="1560942"/>
            <a:ext cx="14783057" cy="85355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HOẠT ĐỘNG ĐÁNH ĐẤU SÁCH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7" name="Image 10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47316" y="1277528"/>
            <a:ext cx="15473440" cy="88345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34976" y="-1340757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70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HOẠT ĐỘNG THÊM SÁCH VÀO YÊU THÍCH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7" name="Image 10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5318" y="1421929"/>
            <a:ext cx="14928510" cy="84769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749812" y="374883"/>
            <a:ext cx="13373787" cy="1146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GIỚI THIỆU</a:t>
            </a:r>
            <a:endParaRPr lang="en-US" sz="7000" b="1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24914" y="2472630"/>
            <a:ext cx="15203249" cy="606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Ứng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dụng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nghe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–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nói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và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đọc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sách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điện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tử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được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phát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triển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nhằm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mang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lại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trải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nghiệm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cho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người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dùng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trải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nghiệm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đọc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sách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hiện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đại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hoạt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động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và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thuận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tiện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mọi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lúc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mọi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nơi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Phần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mềm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cho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phép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người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dùng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đọc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sách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điện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tử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(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ebook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)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trực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tiếp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trên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điện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thoại</a:t>
            </a:r>
            <a:endParaRPr lang="en-US" sz="3800" b="1" dirty="0">
              <a:solidFill>
                <a:srgbClr val="000000"/>
              </a:solidFill>
              <a:latin typeface="Bookman Old Style" panose="020506040505050202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5320"/>
              </a:lnSpc>
            </a:pP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Ứng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dụng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hướng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tới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việc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kết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hợp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giải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trí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và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học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tập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,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phù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hợp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với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mọi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trẻ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tuổi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đặc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biệt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là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học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sinh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–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sinh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viên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góp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phần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thúc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đẩy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thói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quen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đọc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sách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và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phát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triển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kỹ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năng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ngôn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ngữ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trong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thời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đại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800" b="1" dirty="0" err="1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số</a:t>
            </a:r>
            <a:r>
              <a:rPr lang="en-US" sz="3800" b="1" dirty="0">
                <a:solidFill>
                  <a:srgbClr val="000000"/>
                </a:solidFill>
                <a:latin typeface="Bookman Old Style" panose="020506040505050202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3800" b="1" dirty="0">
              <a:solidFill>
                <a:srgbClr val="000000"/>
              </a:solidFill>
              <a:latin typeface="Bookman Old Style" panose="020506040505050202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34976" y="-1340757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9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HOẠT ĐỘNG </a:t>
            </a:r>
            <a:r>
              <a:rPr lang="en-US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TRUY CẬP LỊCH SỬ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7" name="Image 10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5318" y="1421929"/>
            <a:ext cx="14928510" cy="84769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34976" y="-1340757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BIỂU ĐỒ TUẦN TỰ ĐĂNG NHẬP</a:t>
            </a:r>
            <a:endParaRPr lang="vi-VN" altLang="en-US" sz="4400" b="1" dirty="0">
              <a:solidFill>
                <a:srgbClr val="537122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3"/>
          <a:stretch>
            <a:fillRect/>
          </a:stretch>
        </p:blipFill>
        <p:spPr>
          <a:xfrm>
            <a:off x="2386488" y="1377489"/>
            <a:ext cx="12451449" cy="881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34976" y="-1340757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9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TUẦN TỰ ĐĂNG KÝ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3"/>
          <a:stretch>
            <a:fillRect/>
          </a:stretch>
        </p:blipFill>
        <p:spPr>
          <a:xfrm>
            <a:off x="1398356" y="2066597"/>
            <a:ext cx="15553318" cy="779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34976" y="-1340757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9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TUẦN TỰ ĐỌC SÁCH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3"/>
          <a:stretch>
            <a:fillRect/>
          </a:stretch>
        </p:blipFill>
        <p:spPr>
          <a:xfrm>
            <a:off x="2847951" y="2154895"/>
            <a:ext cx="12711895" cy="739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34976" y="-1340757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9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TUẦN TỰ NGHE SÁCH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3"/>
          <a:stretch>
            <a:fillRect/>
          </a:stretch>
        </p:blipFill>
        <p:spPr>
          <a:xfrm>
            <a:off x="2560515" y="2079248"/>
            <a:ext cx="12831185" cy="7550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34976" y="-1340757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75310" y="-38100"/>
            <a:ext cx="17426305" cy="109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BIỂU ĐỒ TUẦN TỰ CHỈNH SỬA TRANG CÁ NHÂN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3"/>
          <a:stretch>
            <a:fillRect/>
          </a:stretch>
        </p:blipFill>
        <p:spPr>
          <a:xfrm>
            <a:off x="2835695" y="1573692"/>
            <a:ext cx="12399281" cy="788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52400" y="1524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38600" y="292260"/>
            <a:ext cx="8229600" cy="1143000"/>
          </a:xfrm>
        </p:spPr>
        <p:txBody>
          <a:bodyPr/>
          <a:lstStyle/>
          <a:p>
            <a:r>
              <a:rPr lang="vi-VN" dirty="0"/>
              <a:t>Thiết kế và giao diện web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286499" y="1559474"/>
            <a:ext cx="4040188" cy="639762"/>
          </a:xfrm>
        </p:spPr>
        <p:txBody>
          <a:bodyPr/>
          <a:lstStyle/>
          <a:p>
            <a:r>
              <a:rPr lang="vi-VN" dirty="0"/>
              <a:t>Giao diện chính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28800" y="2430544"/>
            <a:ext cx="5758353" cy="631657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10591800" y="1613021"/>
            <a:ext cx="4041775" cy="639762"/>
          </a:xfrm>
        </p:spPr>
        <p:txBody>
          <a:bodyPr/>
          <a:lstStyle/>
          <a:p>
            <a:r>
              <a:rPr lang="vi-VN" dirty="0"/>
              <a:t>Giao diện đăng nhập 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144000" y="2476500"/>
            <a:ext cx="6271954" cy="62228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3490455" y="1787091"/>
            <a:ext cx="4040188" cy="639762"/>
          </a:xfrm>
        </p:spPr>
        <p:txBody>
          <a:bodyPr/>
          <a:lstStyle/>
          <a:p>
            <a:r>
              <a:rPr lang="vi-VN" dirty="0"/>
              <a:t>Giao diện admin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11428413" y="1687513"/>
            <a:ext cx="4041775" cy="639762"/>
          </a:xfrm>
        </p:spPr>
        <p:txBody>
          <a:bodyPr/>
          <a:lstStyle/>
          <a:p>
            <a:r>
              <a:rPr lang="vi-VN" dirty="0"/>
              <a:t>Giao diện thêm sách đọc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90600" y="2625983"/>
            <a:ext cx="8839200" cy="5413118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10210801" y="2426853"/>
            <a:ext cx="6477000" cy="6781800"/>
          </a:xfrm>
          <a:prstGeom prst="rect">
            <a:avLst/>
          </a:prstGeom>
        </p:spPr>
      </p:pic>
      <p:sp>
        <p:nvSpPr>
          <p:cNvPr id="15" name="Freeform 4"/>
          <p:cNvSpPr/>
          <p:nvPr/>
        </p:nvSpPr>
        <p:spPr>
          <a:xfrm flipH="1" flipV="1">
            <a:off x="11526579" y="63246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0" y="35719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8474" y="1670410"/>
            <a:ext cx="6705600" cy="700036"/>
          </a:xfrm>
        </p:spPr>
        <p:txBody>
          <a:bodyPr>
            <a:noAutofit/>
          </a:bodyPr>
          <a:lstStyle/>
          <a:p>
            <a:r>
              <a:rPr lang="vi-VN" sz="4000" dirty="0"/>
              <a:t>Giao diện thêm sách nghe </a:t>
            </a:r>
            <a:endParaRPr lang="en-US" sz="4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7522548" y="1409700"/>
            <a:ext cx="4040188" cy="1079248"/>
          </a:xfrm>
        </p:spPr>
        <p:txBody>
          <a:bodyPr>
            <a:normAutofit/>
          </a:bodyPr>
          <a:lstStyle/>
          <a:p>
            <a:r>
              <a:rPr lang="vi-VN" b="0" dirty="0"/>
              <a:t>Giao diện trang cá nhân người dùng</a:t>
            </a:r>
            <a:endParaRPr lang="en-US" b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13258800" y="1629443"/>
            <a:ext cx="4041775" cy="639762"/>
          </a:xfrm>
        </p:spPr>
        <p:txBody>
          <a:bodyPr>
            <a:normAutofit/>
          </a:bodyPr>
          <a:lstStyle/>
          <a:p>
            <a:r>
              <a:rPr lang="vi-VN" b="0" dirty="0">
                <a:latin typeface="+mj-lt"/>
              </a:rPr>
              <a:t>Giao diện khi đọc sách</a:t>
            </a:r>
            <a:endParaRPr lang="en-US" b="0" dirty="0"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97" y="2488948"/>
            <a:ext cx="5446203" cy="5626352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13821" y="2488948"/>
            <a:ext cx="4820979" cy="5626352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12573000" y="2359385"/>
            <a:ext cx="4820978" cy="574485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vi-VN" dirty="0"/>
              <a:t>    Giao diện nghe sách                                giao diện mua sách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43100"/>
            <a:ext cx="7467600" cy="7752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1943100"/>
            <a:ext cx="7772400" cy="77522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457106" y="67635"/>
            <a:ext cx="13373787" cy="1146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MỤC TIÊU</a:t>
            </a:r>
            <a:endParaRPr lang="en-US" sz="70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602702" y="0"/>
            <a:ext cx="10620803" cy="10698611"/>
          </a:xfrm>
          <a:custGeom>
            <a:avLst/>
            <a:gdLst/>
            <a:ahLst/>
            <a:cxnLst/>
            <a:rect l="l" t="t" r="r" b="b"/>
            <a:pathLst>
              <a:path w="10620803" h="10698611">
                <a:moveTo>
                  <a:pt x="0" y="0"/>
                </a:moveTo>
                <a:lnTo>
                  <a:pt x="10620802" y="0"/>
                </a:lnTo>
                <a:lnTo>
                  <a:pt x="10620802" y="10698611"/>
                </a:lnTo>
                <a:lnTo>
                  <a:pt x="0" y="106986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482598" y="1641475"/>
            <a:ext cx="8240687" cy="876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MỤC TIÊU KỸ THUẬT</a:t>
            </a:r>
            <a:endParaRPr lang="en-US" sz="3500" b="1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55650" lvl="1" indent="-377825" algn="just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Thiết kế hệ thống &amp; cơ sở dữ liệu tương thích với chức năng ứng dụng.</a:t>
            </a:r>
            <a:endParaRPr lang="en-US" sz="3500" b="1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55650" lvl="1" indent="-377825" algn="just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Đảm bảo mở rộng, linh hoạt, bảo mật dữ liệu người dùng.</a:t>
            </a:r>
            <a:endParaRPr lang="en-US" sz="3500" b="1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55650" lvl="1" indent="-377825" algn="just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Xây dựng Backend bằng NestJS + SQL sever để xử lý và lưu trữ dữ liệu.</a:t>
            </a:r>
            <a:endParaRPr lang="en-US" sz="3500" b="1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55650" lvl="1" indent="-377825" algn="just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Nghiên cứu &amp; ứng dụng Recommendation System → cá nhân hóa gợi ý sách dựa trên hành vi người dùng.</a:t>
            </a:r>
            <a:endParaRPr lang="en-US" sz="3500" b="1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4900"/>
              </a:lnSpc>
            </a:pPr>
            <a:endParaRPr lang="en-US" sz="3500" b="1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27028" y="1720522"/>
            <a:ext cx="7161554" cy="813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MỤC TIÊU CHUNG</a:t>
            </a:r>
            <a:endParaRPr lang="en-US" sz="35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55650" lvl="1" indent="-377825" algn="just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Xây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dựng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ứng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dụng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thực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tế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kết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hợp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nghe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sách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nói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và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đọc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sách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điện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tử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35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55650" lvl="1" indent="-377825" algn="just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Mang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lại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trải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nghiệm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đọc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phong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phú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hỗ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trợ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đa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nền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tảng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(Android, iOS).</a:t>
            </a:r>
            <a:endParaRPr lang="en-US" sz="35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55650" lvl="1" indent="-377825" algn="just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Sử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dụng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React Native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để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tối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ưu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hiệu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năng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và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tính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linh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hoạt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35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55650" lvl="1" indent="-377825" algn="just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Ứng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dụng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hướng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đến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việc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học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tập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giải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trí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và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rèn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luyện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ngôn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ngữ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mọi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lúc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mọi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nơi</a:t>
            </a:r>
            <a:r>
              <a:rPr lang="en-US" sz="3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35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4900"/>
              </a:lnSpc>
            </a:pPr>
            <a:endParaRPr lang="en-US" sz="35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419100"/>
            <a:ext cx="17068800" cy="1143000"/>
          </a:xfrm>
        </p:spPr>
        <p:txBody>
          <a:bodyPr>
            <a:normAutofit/>
          </a:bodyPr>
          <a:lstStyle/>
          <a:p>
            <a:r>
              <a:rPr lang="vi-VN" dirty="0"/>
              <a:t>kết quả đạt được với định hướng tương lai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00200" y="1447800"/>
            <a:ext cx="15392400" cy="944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b="1" dirty="0"/>
              <a:t>🎯 Kết quả đạt được với định hướng tương lai</a:t>
            </a:r>
            <a:endParaRPr lang="vi-VN" b="1" dirty="0"/>
          </a:p>
          <a:p>
            <a:pPr marL="0" indent="0">
              <a:buNone/>
            </a:pPr>
            <a:r>
              <a:rPr lang="vi-VN" b="1" dirty="0"/>
              <a:t>🟢 Ưu điểm </a:t>
            </a:r>
            <a:endParaRPr lang="vi-VN" b="1" dirty="0"/>
          </a:p>
          <a:p>
            <a:pPr marL="0" indent="0">
              <a:buNone/>
            </a:pPr>
            <a:r>
              <a:rPr lang="vi-VN" b="1" dirty="0"/>
              <a:t>Tầm nhìn:</a:t>
            </a:r>
            <a:r>
              <a:rPr lang="vi-VN" dirty="0"/>
              <a:t> Đảm bảo tính liên tục và khả năng thích ứng trong dài hạn.</a:t>
            </a:r>
            <a:endParaRPr lang="vi-VN" dirty="0"/>
          </a:p>
          <a:p>
            <a:pPr marL="0" indent="0">
              <a:buNone/>
            </a:pPr>
            <a:r>
              <a:rPr lang="vi-VN" b="1" dirty="0"/>
              <a:t>Chiến lược:</a:t>
            </a:r>
            <a:r>
              <a:rPr lang="vi-VN" dirty="0"/>
              <a:t> Giúp đưa ra quyết định có trọng tâm, không bị sa lầy vào thành tích nhất thời.</a:t>
            </a:r>
            <a:endParaRPr lang="vi-VN" dirty="0"/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r>
              <a:rPr lang="en-US" b="1" dirty="0"/>
              <a:t>🔴 </a:t>
            </a:r>
            <a:r>
              <a:rPr lang="vi-VN" b="1" dirty="0"/>
              <a:t>Nhược điểm </a:t>
            </a:r>
            <a:endParaRPr lang="vi-VN" b="1" dirty="0"/>
          </a:p>
          <a:p>
            <a:pPr marL="0" indent="0">
              <a:buNone/>
            </a:pPr>
            <a:r>
              <a:rPr lang="vi-VN" b="1" dirty="0"/>
              <a:t>Độ trễ:</a:t>
            </a:r>
            <a:r>
              <a:rPr lang="vi-VN" dirty="0"/>
              <a:t> Thành quả cụ thể có thể mất nhiều thời gian mới thấy rõ.</a:t>
            </a:r>
            <a:endParaRPr lang="vi-VN" dirty="0"/>
          </a:p>
          <a:p>
            <a:pPr marL="0" indent="0">
              <a:buNone/>
            </a:pPr>
            <a:r>
              <a:rPr lang="vi-VN" b="1" dirty="0"/>
              <a:t>Rủi ro:</a:t>
            </a:r>
            <a:r>
              <a:rPr lang="vi-VN" dirty="0"/>
              <a:t> Định hướng tương lai có thể thay đổi hoặc sai lầm, dẫn đến lãng phí nguồn lực hiện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cao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0"/>
            <a:ext cx="8229600" cy="1143000"/>
          </a:xfrm>
        </p:spPr>
        <p:txBody>
          <a:bodyPr/>
          <a:lstStyle/>
          <a:p>
            <a:r>
              <a:rPr lang="vi-VN" dirty="0"/>
              <a:t>Kết quả và định hướng tương lai </a:t>
            </a:r>
            <a:endParaRPr lang="en-US" dirty="0"/>
          </a:p>
        </p:txBody>
      </p:sp>
      <p:sp>
        <p:nvSpPr>
          <p:cNvPr id="4" name="Freeform 2"/>
          <p:cNvSpPr/>
          <p:nvPr/>
        </p:nvSpPr>
        <p:spPr>
          <a:xfrm>
            <a:off x="1" y="0"/>
            <a:ext cx="6172200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81099" y="1143000"/>
            <a:ext cx="15925801" cy="8572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b="1" dirty="0">
                <a:latin typeface="+mj-lt"/>
              </a:rPr>
              <a:t>I. Kết Quả Đạt Được (Thành tựu)</a:t>
            </a:r>
            <a:endParaRPr lang="vi-VN" b="1" dirty="0">
              <a:latin typeface="+mj-lt"/>
            </a:endParaRPr>
          </a:p>
          <a:p>
            <a:pPr marL="0" indent="0">
              <a:buNone/>
            </a:pPr>
            <a:r>
              <a:rPr lang="vi-VN" dirty="0">
                <a:latin typeface="+mj-lt"/>
              </a:rPr>
              <a:t>Đây là những thành tựu cụ thể đã đạt được, tập trung vào lĩnh vực </a:t>
            </a:r>
            <a:r>
              <a:rPr lang="vi-VN" b="1" dirty="0">
                <a:latin typeface="+mj-lt"/>
              </a:rPr>
              <a:t>Phát triển phần mềm nghe nói và đọc sách điện tử trên thiết bị di động</a:t>
            </a:r>
            <a:r>
              <a:rPr lang="vi-VN" dirty="0">
                <a:latin typeface="+mj-lt"/>
              </a:rPr>
              <a:t>.</a:t>
            </a:r>
            <a:endParaRPr lang="vi-VN" dirty="0">
              <a:latin typeface="+mj-lt"/>
            </a:endParaRPr>
          </a:p>
          <a:p>
            <a:pPr marL="0" indent="0">
              <a:buNone/>
            </a:pPr>
            <a:r>
              <a:rPr lang="vi-VN" b="1" dirty="0">
                <a:latin typeface="+mj-lt"/>
              </a:rPr>
              <a:t>1. Sản phẩm Cốt lõi:</a:t>
            </a:r>
            <a:endParaRPr lang="vi-VN" dirty="0">
              <a:latin typeface="+mj-lt"/>
            </a:endParaRPr>
          </a:p>
          <a:p>
            <a:pPr lvl="1"/>
            <a:r>
              <a:rPr lang="vi-VN" sz="3200" b="1" dirty="0">
                <a:latin typeface="+mj-lt"/>
              </a:rPr>
              <a:t>Thành tựu:</a:t>
            </a:r>
            <a:r>
              <a:rPr lang="vi-VN" sz="3200" dirty="0">
                <a:latin typeface="+mj-lt"/>
              </a:rPr>
              <a:t> Đã </a:t>
            </a:r>
            <a:r>
              <a:rPr lang="vi-VN" sz="3200" b="1" dirty="0">
                <a:latin typeface="+mj-lt"/>
              </a:rPr>
              <a:t>hoàn thành và triển khai</a:t>
            </a:r>
            <a:r>
              <a:rPr lang="vi-VN" sz="3200" dirty="0">
                <a:latin typeface="+mj-lt"/>
              </a:rPr>
              <a:t> phần mềm/ứng dụng trên nền tảng di động (iOS và/hoặc Android).</a:t>
            </a:r>
            <a:endParaRPr lang="vi-VN" sz="3200" dirty="0">
              <a:latin typeface="+mj-lt"/>
            </a:endParaRPr>
          </a:p>
          <a:p>
            <a:pPr lvl="1"/>
            <a:r>
              <a:rPr lang="vi-VN" sz="3200" b="1" dirty="0">
                <a:latin typeface="+mj-lt"/>
              </a:rPr>
              <a:t>Minh chứng:</a:t>
            </a:r>
            <a:r>
              <a:rPr lang="vi-VN" sz="3200" dirty="0">
                <a:latin typeface="+mj-lt"/>
              </a:rPr>
              <a:t> Ứng dụng tích hợp thành công cả tính năng </a:t>
            </a:r>
            <a:r>
              <a:rPr lang="vi-VN" sz="3200" b="1" dirty="0">
                <a:latin typeface="+mj-lt"/>
              </a:rPr>
              <a:t>nghe, nói</a:t>
            </a:r>
            <a:r>
              <a:rPr lang="vi-VN" sz="3200" dirty="0">
                <a:latin typeface="+mj-lt"/>
              </a:rPr>
              <a:t> (ví dụ: luyện phát âm, đối thoại AI) và </a:t>
            </a:r>
            <a:r>
              <a:rPr lang="vi-VN" sz="3200" b="1" dirty="0">
                <a:latin typeface="+mj-lt"/>
              </a:rPr>
              <a:t>đọc sách điện tử</a:t>
            </a:r>
            <a:r>
              <a:rPr lang="vi-VN" sz="3200" dirty="0">
                <a:latin typeface="+mj-lt"/>
              </a:rPr>
              <a:t> (E-book) trong một giao diện duy nhất.</a:t>
            </a:r>
            <a:endParaRPr lang="vi-VN" sz="3200" dirty="0">
              <a:latin typeface="+mj-lt"/>
            </a:endParaRPr>
          </a:p>
          <a:p>
            <a:pPr marL="0" indent="0">
              <a:buNone/>
            </a:pPr>
            <a:r>
              <a:rPr lang="vi-VN" b="1" dirty="0">
                <a:latin typeface="+mj-lt"/>
              </a:rPr>
              <a:t>2. Hiệu suất Thị trường:</a:t>
            </a:r>
            <a:endParaRPr lang="vi-VN" dirty="0">
              <a:latin typeface="+mj-lt"/>
            </a:endParaRPr>
          </a:p>
          <a:p>
            <a:pPr lvl="1"/>
            <a:r>
              <a:rPr lang="vi-VN" sz="3200" b="1" dirty="0">
                <a:latin typeface="+mj-lt"/>
              </a:rPr>
              <a:t>Thành tựu:</a:t>
            </a:r>
            <a:r>
              <a:rPr lang="vi-VN" sz="3200" dirty="0">
                <a:latin typeface="+mj-lt"/>
              </a:rPr>
              <a:t> Đã đạt được </a:t>
            </a:r>
            <a:r>
              <a:rPr lang="vi-VN" sz="3200" b="1" dirty="0">
                <a:latin typeface="+mj-lt"/>
              </a:rPr>
              <a:t>X nghìn</a:t>
            </a:r>
            <a:r>
              <a:rPr lang="vi-VN" sz="3200" dirty="0">
                <a:latin typeface="+mj-lt"/>
              </a:rPr>
              <a:t> lượt tải xuống và có </a:t>
            </a:r>
            <a:r>
              <a:rPr lang="vi-VN" sz="3200" b="1" dirty="0">
                <a:latin typeface="+mj-lt"/>
              </a:rPr>
              <a:t>Y nghìn</a:t>
            </a:r>
            <a:r>
              <a:rPr lang="vi-VN" sz="3200" dirty="0">
                <a:latin typeface="+mj-lt"/>
              </a:rPr>
              <a:t> người dùng hoạt động hàng tháng (MAU) trong quý vừa qua.</a:t>
            </a:r>
            <a:endParaRPr lang="vi-VN" sz="3200" dirty="0">
              <a:latin typeface="+mj-lt"/>
            </a:endParaRPr>
          </a:p>
          <a:p>
            <a:pPr marL="0" indent="0">
              <a:buNone/>
            </a:pPr>
            <a:r>
              <a:rPr lang="vi-VN" b="1" dirty="0">
                <a:latin typeface="+mj-lt"/>
              </a:rPr>
              <a:t>3. Công nghệ Áp dụng:</a:t>
            </a:r>
            <a:endParaRPr lang="vi-VN" dirty="0">
              <a:latin typeface="+mj-lt"/>
            </a:endParaRPr>
          </a:p>
          <a:p>
            <a:pPr lvl="1"/>
            <a:r>
              <a:rPr lang="vi-VN" sz="3200" b="1" dirty="0">
                <a:latin typeface="+mj-lt"/>
              </a:rPr>
              <a:t>Thành tựu:</a:t>
            </a:r>
            <a:r>
              <a:rPr lang="vi-VN" sz="3200" dirty="0">
                <a:latin typeface="+mj-lt"/>
              </a:rPr>
              <a:t> Đã </a:t>
            </a:r>
            <a:r>
              <a:rPr lang="vi-VN" sz="3200" b="1" dirty="0">
                <a:latin typeface="+mj-lt"/>
              </a:rPr>
              <a:t>tối ưu hóa</a:t>
            </a:r>
            <a:r>
              <a:rPr lang="vi-VN" sz="3200" dirty="0">
                <a:latin typeface="+mj-lt"/>
              </a:rPr>
              <a:t> công nghệ xử lý giọng nói (Speech-to-Text và Text-to-Speech) để hoạt động hiệu quả trên nhiều loại thiết bị di động khác nhau, kể cả các thiết bị cấu hình thấp.</a:t>
            </a:r>
            <a:endParaRPr lang="vi-VN" sz="3200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78921"/>
            <a:ext cx="8229600" cy="1143000"/>
          </a:xfrm>
        </p:spPr>
        <p:txBody>
          <a:bodyPr/>
          <a:lstStyle/>
          <a:p>
            <a:r>
              <a:rPr lang="vi-VN" b="1" dirty="0"/>
              <a:t>Định hướng tương lai </a:t>
            </a:r>
            <a:endParaRPr lang="en-US" b="1" dirty="0"/>
          </a:p>
        </p:txBody>
      </p:sp>
      <p:sp>
        <p:nvSpPr>
          <p:cNvPr id="4" name="Freeform 2"/>
          <p:cNvSpPr/>
          <p:nvPr/>
        </p:nvSpPr>
        <p:spPr>
          <a:xfrm>
            <a:off x="1" y="0"/>
            <a:ext cx="6172200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176022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b="1" dirty="0">
                <a:latin typeface="+mj-lt"/>
              </a:rPr>
              <a:t>Định Hướng Tương Lai (Chiến lược Phát triển)</a:t>
            </a:r>
            <a:endParaRPr lang="vi-VN" b="1" dirty="0">
              <a:latin typeface="+mj-lt"/>
            </a:endParaRPr>
          </a:p>
          <a:p>
            <a:pPr marL="0" indent="0">
              <a:buNone/>
            </a:pPr>
            <a:r>
              <a:rPr lang="vi-VN" dirty="0">
                <a:latin typeface="+mj-lt"/>
              </a:rPr>
              <a:t>Đây là những mục tiêu và chiến lược tiếp theo, đảm bảo tính </a:t>
            </a:r>
            <a:r>
              <a:rPr lang="vi-VN" b="1" dirty="0">
                <a:latin typeface="+mj-lt"/>
              </a:rPr>
              <a:t>định hướng tương lai</a:t>
            </a:r>
            <a:r>
              <a:rPr lang="vi-VN" dirty="0">
                <a:latin typeface="+mj-lt"/>
              </a:rPr>
              <a:t> cho sản phẩm.</a:t>
            </a:r>
            <a:endParaRPr lang="vi-VN" dirty="0">
              <a:latin typeface="+mj-lt"/>
            </a:endParaRPr>
          </a:p>
          <a:p>
            <a:pPr marL="0" indent="0">
              <a:buNone/>
            </a:pPr>
            <a:r>
              <a:rPr lang="vi-VN" b="1" dirty="0">
                <a:latin typeface="+mj-lt"/>
              </a:rPr>
              <a:t>1. Phát triển Tính năng:</a:t>
            </a:r>
            <a:endParaRPr lang="vi-VN" dirty="0">
              <a:latin typeface="+mj-lt"/>
            </a:endParaRPr>
          </a:p>
          <a:p>
            <a:pPr lvl="1"/>
            <a:r>
              <a:rPr lang="vi-VN" b="1" dirty="0">
                <a:latin typeface="+mj-lt"/>
              </a:rPr>
              <a:t>Mục tiêu:</a:t>
            </a:r>
            <a:r>
              <a:rPr lang="vi-VN" dirty="0">
                <a:latin typeface="+mj-lt"/>
              </a:rPr>
              <a:t> </a:t>
            </a:r>
            <a:r>
              <a:rPr lang="vi-VN" b="1" dirty="0">
                <a:latin typeface="+mj-lt"/>
              </a:rPr>
              <a:t>Tích hợp trí tuệ nhân tạo (AI)</a:t>
            </a:r>
            <a:r>
              <a:rPr lang="vi-VN" dirty="0">
                <a:latin typeface="+mj-lt"/>
              </a:rPr>
              <a:t> sâu hơn để cá nhân hóa lộ trình học tập/đọc sách cho từng người dùng.</a:t>
            </a:r>
            <a:endParaRPr lang="vi-VN" dirty="0">
              <a:latin typeface="+mj-lt"/>
            </a:endParaRPr>
          </a:p>
          <a:p>
            <a:pPr lvl="1"/>
            <a:r>
              <a:rPr lang="vi-VN" b="1" dirty="0">
                <a:latin typeface="+mj-lt"/>
              </a:rPr>
              <a:t>Hành động:</a:t>
            </a:r>
            <a:r>
              <a:rPr lang="vi-VN" dirty="0">
                <a:latin typeface="+mj-lt"/>
              </a:rPr>
              <a:t> Xây dựng tính năng </a:t>
            </a:r>
            <a:r>
              <a:rPr lang="vi-VN" b="1" dirty="0">
                <a:latin typeface="+mj-lt"/>
              </a:rPr>
              <a:t>"Gia sư Ngôn ngữ AI"</a:t>
            </a:r>
            <a:r>
              <a:rPr lang="vi-VN" dirty="0">
                <a:latin typeface="+mj-lt"/>
              </a:rPr>
              <a:t> tự động phát hiện lỗi ngữ pháp/phát âm và đưa ra bài tập cá nhân hóa.</a:t>
            </a:r>
            <a:endParaRPr lang="vi-VN" dirty="0">
              <a:latin typeface="+mj-lt"/>
            </a:endParaRPr>
          </a:p>
          <a:p>
            <a:pPr marL="0" indent="0">
              <a:buNone/>
            </a:pPr>
            <a:r>
              <a:rPr lang="vi-VN" b="1" dirty="0">
                <a:latin typeface="+mj-lt"/>
              </a:rPr>
              <a:t>2. Mở rộng Nội dung:</a:t>
            </a:r>
            <a:endParaRPr lang="vi-VN" dirty="0">
              <a:latin typeface="+mj-lt"/>
            </a:endParaRPr>
          </a:p>
          <a:p>
            <a:pPr lvl="1"/>
            <a:r>
              <a:rPr lang="vi-VN" b="1" dirty="0">
                <a:latin typeface="+mj-lt"/>
              </a:rPr>
              <a:t>Mục tiêu:</a:t>
            </a:r>
            <a:r>
              <a:rPr lang="vi-VN" dirty="0">
                <a:latin typeface="+mj-lt"/>
              </a:rPr>
              <a:t> </a:t>
            </a:r>
            <a:r>
              <a:rPr lang="vi-VN" b="1" dirty="0">
                <a:latin typeface="+mj-lt"/>
              </a:rPr>
              <a:t>Mở rộng thư viện</a:t>
            </a:r>
            <a:r>
              <a:rPr lang="vi-VN" dirty="0">
                <a:latin typeface="+mj-lt"/>
              </a:rPr>
              <a:t> sách điện tử và nội dung nghe nói chuyên sâu (ví dụ: sách chuyên ngành, podcast độc quyền).</a:t>
            </a:r>
            <a:endParaRPr lang="vi-VN" dirty="0">
              <a:latin typeface="+mj-lt"/>
            </a:endParaRPr>
          </a:p>
          <a:p>
            <a:pPr lvl="1"/>
            <a:r>
              <a:rPr lang="vi-VN" b="1" dirty="0">
                <a:latin typeface="+mj-lt"/>
              </a:rPr>
              <a:t>Hành động:</a:t>
            </a:r>
            <a:r>
              <a:rPr lang="vi-VN" dirty="0">
                <a:latin typeface="+mj-lt"/>
              </a:rPr>
              <a:t> Hợp tác với các nhà xuất bản lớn để tăng gấp đôi số lượng đầu sách trong năm tới.</a:t>
            </a:r>
            <a:endParaRPr lang="vi-VN" dirty="0">
              <a:latin typeface="+mj-lt"/>
            </a:endParaRPr>
          </a:p>
          <a:p>
            <a:pPr marL="0" indent="0">
              <a:buNone/>
            </a:pPr>
            <a:r>
              <a:rPr lang="vi-VN" b="1" dirty="0">
                <a:latin typeface="+mj-lt"/>
              </a:rPr>
              <a:t>3. Tăng trưởng Thị trường:</a:t>
            </a:r>
            <a:endParaRPr lang="vi-VN" dirty="0">
              <a:latin typeface="+mj-lt"/>
            </a:endParaRPr>
          </a:p>
          <a:p>
            <a:pPr lvl="1"/>
            <a:r>
              <a:rPr lang="vi-VN" b="1" dirty="0">
                <a:latin typeface="+mj-lt"/>
              </a:rPr>
              <a:t>Mục tiêu:</a:t>
            </a:r>
            <a:r>
              <a:rPr lang="vi-VN" dirty="0">
                <a:latin typeface="+mj-lt"/>
              </a:rPr>
              <a:t> </a:t>
            </a:r>
            <a:r>
              <a:rPr lang="vi-VN" b="1" dirty="0">
                <a:latin typeface="+mj-lt"/>
              </a:rPr>
              <a:t>Mở rộng ra thị trường quốc tế</a:t>
            </a:r>
            <a:r>
              <a:rPr lang="vi-VN" dirty="0">
                <a:latin typeface="+mj-lt"/>
              </a:rPr>
              <a:t> (ví dụ: Đông Nam Á) hoặc tập trung vào một phân khúc người dùng mới (ví dụ: học sinh phổ thông).</a:t>
            </a:r>
            <a:endParaRPr lang="vi-VN" dirty="0">
              <a:latin typeface="+mj-lt"/>
            </a:endParaRPr>
          </a:p>
          <a:p>
            <a:pPr lvl="1"/>
            <a:r>
              <a:rPr lang="vi-VN" b="1" dirty="0">
                <a:latin typeface="+mj-lt"/>
              </a:rPr>
              <a:t>Hành động:</a:t>
            </a:r>
            <a:r>
              <a:rPr lang="vi-VN" dirty="0">
                <a:latin typeface="+mj-lt"/>
              </a:rPr>
              <a:t> Bản địa hóa giao diện và nội dung sang ngôn ngữ (ví dụ: Thái, Indonesia).</a:t>
            </a:r>
            <a:endParaRPr lang="vi-VN" dirty="0">
              <a:latin typeface="+mj-lt"/>
            </a:endParaRPr>
          </a:p>
          <a:p>
            <a:pPr marL="0" indent="0">
              <a:buNone/>
            </a:pPr>
            <a:r>
              <a:rPr lang="vi-VN" b="1" dirty="0">
                <a:latin typeface="+mj-lt"/>
              </a:rPr>
              <a:t>4. Tối ưu hóa Hiệu suất:</a:t>
            </a:r>
            <a:endParaRPr lang="vi-VN" dirty="0">
              <a:latin typeface="+mj-lt"/>
            </a:endParaRPr>
          </a:p>
          <a:p>
            <a:pPr lvl="1"/>
            <a:r>
              <a:rPr lang="vi-VN" b="1" dirty="0">
                <a:latin typeface="+mj-lt"/>
              </a:rPr>
              <a:t>Mục tiêu:</a:t>
            </a:r>
            <a:r>
              <a:rPr lang="vi-VN" dirty="0">
                <a:latin typeface="+mj-lt"/>
              </a:rPr>
              <a:t> Giảm độ trễ (latency) của tính năng nghe nói và giảm mức tiêu thụ pin khi sử dụng ứng dụng.</a:t>
            </a:r>
            <a:endParaRPr lang="vi-VN" dirty="0">
              <a:latin typeface="+mj-lt"/>
            </a:endParaRPr>
          </a:p>
          <a:p>
            <a:pPr marL="0" indent="0">
              <a:buNone/>
            </a:pPr>
            <a:endParaRPr lang="en-US" sz="2800" dirty="0">
              <a:latin typeface="+mj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457106" y="3819525"/>
            <a:ext cx="13373787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537122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Thank You</a:t>
            </a:r>
            <a:endParaRPr lang="en-US" sz="15000">
              <a:solidFill>
                <a:srgbClr val="537122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801791" y="3104398"/>
            <a:ext cx="6119020" cy="5480477"/>
            <a:chOff x="0" y="0"/>
            <a:chExt cx="947996" cy="8490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7996" cy="849069"/>
            </a:xfrm>
            <a:custGeom>
              <a:avLst/>
              <a:gdLst/>
              <a:ahLst/>
              <a:cxnLst/>
              <a:rect l="l" t="t" r="r" b="b"/>
              <a:pathLst>
                <a:path w="947996" h="849069">
                  <a:moveTo>
                    <a:pt x="30365" y="0"/>
                  </a:moveTo>
                  <a:lnTo>
                    <a:pt x="917631" y="0"/>
                  </a:lnTo>
                  <a:cubicBezTo>
                    <a:pt x="934401" y="0"/>
                    <a:pt x="947996" y="13595"/>
                    <a:pt x="947996" y="30365"/>
                  </a:cubicBezTo>
                  <a:lnTo>
                    <a:pt x="947996" y="818704"/>
                  </a:lnTo>
                  <a:cubicBezTo>
                    <a:pt x="947996" y="835474"/>
                    <a:pt x="934401" y="849069"/>
                    <a:pt x="917631" y="849069"/>
                  </a:cubicBezTo>
                  <a:lnTo>
                    <a:pt x="30365" y="849069"/>
                  </a:lnTo>
                  <a:cubicBezTo>
                    <a:pt x="13595" y="849069"/>
                    <a:pt x="0" y="835474"/>
                    <a:pt x="0" y="818704"/>
                  </a:cubicBezTo>
                  <a:lnTo>
                    <a:pt x="0" y="30365"/>
                  </a:lnTo>
                  <a:cubicBezTo>
                    <a:pt x="0" y="13595"/>
                    <a:pt x="13595" y="0"/>
                    <a:pt x="30365" y="0"/>
                  </a:cubicBezTo>
                  <a:close/>
                </a:path>
              </a:pathLst>
            </a:custGeom>
            <a:blipFill>
              <a:blip r:embed="rId13"/>
              <a:stretch>
                <a:fillRect l="-21953" r="-219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76227" y="555651"/>
            <a:ext cx="1337378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537122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PHẠM VI NGHIÊN CỨU</a:t>
            </a:r>
            <a:endParaRPr lang="en-US" sz="7000" b="1">
              <a:solidFill>
                <a:srgbClr val="537122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62383" y="2899201"/>
            <a:ext cx="9775346" cy="39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 b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Đối tượng: học sinh, sinh viên, người đi làm.</a:t>
            </a:r>
            <a:endParaRPr lang="en-US" sz="3700" b="1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 b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Nguồn sách: miễn phí / Creative Commons.</a:t>
            </a:r>
            <a:endParaRPr lang="en-US" sz="3700" b="1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 b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Chức năng: đọc, nghe, luyện nói, quản lý người dùng.</a:t>
            </a:r>
            <a:endParaRPr lang="en-US" sz="3700" b="1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 b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Không bao gồm: giao dịch tài chính, mạng xã hội.</a:t>
            </a:r>
            <a:endParaRPr lang="en-US" sz="3700" b="1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2257931" y="2237468"/>
            <a:ext cx="14225377" cy="2784465"/>
            <a:chOff x="0" y="0"/>
            <a:chExt cx="3746601" cy="7333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46601" cy="733357"/>
            </a:xfrm>
            <a:custGeom>
              <a:avLst/>
              <a:gdLst/>
              <a:ahLst/>
              <a:cxnLst/>
              <a:rect l="l" t="t" r="r" b="b"/>
              <a:pathLst>
                <a:path w="3746601" h="733357">
                  <a:moveTo>
                    <a:pt x="14694" y="0"/>
                  </a:moveTo>
                  <a:lnTo>
                    <a:pt x="3731907" y="0"/>
                  </a:lnTo>
                  <a:cubicBezTo>
                    <a:pt x="3735804" y="0"/>
                    <a:pt x="3739542" y="1548"/>
                    <a:pt x="3742297" y="4304"/>
                  </a:cubicBezTo>
                  <a:cubicBezTo>
                    <a:pt x="3745053" y="7060"/>
                    <a:pt x="3746601" y="10797"/>
                    <a:pt x="3746601" y="14694"/>
                  </a:cubicBezTo>
                  <a:lnTo>
                    <a:pt x="3746601" y="718663"/>
                  </a:lnTo>
                  <a:cubicBezTo>
                    <a:pt x="3746601" y="722560"/>
                    <a:pt x="3745053" y="726297"/>
                    <a:pt x="3742297" y="729053"/>
                  </a:cubicBezTo>
                  <a:cubicBezTo>
                    <a:pt x="3739542" y="731809"/>
                    <a:pt x="3735804" y="733357"/>
                    <a:pt x="3731907" y="733357"/>
                  </a:cubicBezTo>
                  <a:lnTo>
                    <a:pt x="14694" y="733357"/>
                  </a:lnTo>
                  <a:cubicBezTo>
                    <a:pt x="10797" y="733357"/>
                    <a:pt x="7060" y="731809"/>
                    <a:pt x="4304" y="729053"/>
                  </a:cubicBezTo>
                  <a:cubicBezTo>
                    <a:pt x="1548" y="726297"/>
                    <a:pt x="0" y="722560"/>
                    <a:pt x="0" y="718663"/>
                  </a:cubicBezTo>
                  <a:lnTo>
                    <a:pt x="0" y="14694"/>
                  </a:lnTo>
                  <a:cubicBezTo>
                    <a:pt x="0" y="10797"/>
                    <a:pt x="1548" y="7060"/>
                    <a:pt x="4304" y="4304"/>
                  </a:cubicBezTo>
                  <a:cubicBezTo>
                    <a:pt x="7060" y="1548"/>
                    <a:pt x="10797" y="0"/>
                    <a:pt x="14694" y="0"/>
                  </a:cubicBezTo>
                  <a:close/>
                </a:path>
              </a:pathLst>
            </a:custGeom>
            <a:solidFill>
              <a:srgbClr val="C2DD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746601" cy="771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Book Antiqua" panose="02040602050305030304" pitchFamily="18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57931" y="5568828"/>
            <a:ext cx="14225377" cy="2929270"/>
            <a:chOff x="0" y="0"/>
            <a:chExt cx="3746601" cy="7714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46601" cy="771495"/>
            </a:xfrm>
            <a:custGeom>
              <a:avLst/>
              <a:gdLst/>
              <a:ahLst/>
              <a:cxnLst/>
              <a:rect l="l" t="t" r="r" b="b"/>
              <a:pathLst>
                <a:path w="3746601" h="771495">
                  <a:moveTo>
                    <a:pt x="14694" y="0"/>
                  </a:moveTo>
                  <a:lnTo>
                    <a:pt x="3731907" y="0"/>
                  </a:lnTo>
                  <a:cubicBezTo>
                    <a:pt x="3735804" y="0"/>
                    <a:pt x="3739542" y="1548"/>
                    <a:pt x="3742297" y="4304"/>
                  </a:cubicBezTo>
                  <a:cubicBezTo>
                    <a:pt x="3745053" y="7060"/>
                    <a:pt x="3746601" y="10797"/>
                    <a:pt x="3746601" y="14694"/>
                  </a:cubicBezTo>
                  <a:lnTo>
                    <a:pt x="3746601" y="756801"/>
                  </a:lnTo>
                  <a:cubicBezTo>
                    <a:pt x="3746601" y="764916"/>
                    <a:pt x="3740022" y="771495"/>
                    <a:pt x="3731907" y="771495"/>
                  </a:cubicBezTo>
                  <a:lnTo>
                    <a:pt x="14694" y="771495"/>
                  </a:lnTo>
                  <a:cubicBezTo>
                    <a:pt x="10797" y="771495"/>
                    <a:pt x="7060" y="769947"/>
                    <a:pt x="4304" y="767191"/>
                  </a:cubicBezTo>
                  <a:cubicBezTo>
                    <a:pt x="1548" y="764435"/>
                    <a:pt x="0" y="760698"/>
                    <a:pt x="0" y="756801"/>
                  </a:cubicBezTo>
                  <a:lnTo>
                    <a:pt x="0" y="14694"/>
                  </a:lnTo>
                  <a:cubicBezTo>
                    <a:pt x="0" y="10797"/>
                    <a:pt x="1548" y="7060"/>
                    <a:pt x="4304" y="4304"/>
                  </a:cubicBezTo>
                  <a:cubicBezTo>
                    <a:pt x="7060" y="1548"/>
                    <a:pt x="10797" y="0"/>
                    <a:pt x="14694" y="0"/>
                  </a:cubicBezTo>
                  <a:close/>
                </a:path>
              </a:pathLst>
            </a:custGeom>
            <a:solidFill>
              <a:srgbClr val="C2DD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746601" cy="80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Book Antiqua" panose="02040602050305030304" pitchFamily="18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830055" y="2815776"/>
            <a:ext cx="1112868" cy="1299024"/>
            <a:chOff x="0" y="0"/>
            <a:chExt cx="293101" cy="3421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3101" cy="342130"/>
            </a:xfrm>
            <a:custGeom>
              <a:avLst/>
              <a:gdLst/>
              <a:ahLst/>
              <a:cxnLst/>
              <a:rect l="l" t="t" r="r" b="b"/>
              <a:pathLst>
                <a:path w="293101" h="342130">
                  <a:moveTo>
                    <a:pt x="146550" y="0"/>
                  </a:moveTo>
                  <a:lnTo>
                    <a:pt x="146550" y="0"/>
                  </a:lnTo>
                  <a:cubicBezTo>
                    <a:pt x="227488" y="0"/>
                    <a:pt x="293101" y="65613"/>
                    <a:pt x="293101" y="146550"/>
                  </a:cubicBezTo>
                  <a:lnTo>
                    <a:pt x="293101" y="195579"/>
                  </a:lnTo>
                  <a:cubicBezTo>
                    <a:pt x="293101" y="234447"/>
                    <a:pt x="277661" y="271723"/>
                    <a:pt x="250177" y="299206"/>
                  </a:cubicBezTo>
                  <a:cubicBezTo>
                    <a:pt x="222694" y="326690"/>
                    <a:pt x="185418" y="342130"/>
                    <a:pt x="146550" y="342130"/>
                  </a:cubicBezTo>
                  <a:lnTo>
                    <a:pt x="146550" y="342130"/>
                  </a:lnTo>
                  <a:cubicBezTo>
                    <a:pt x="65613" y="342130"/>
                    <a:pt x="0" y="276517"/>
                    <a:pt x="0" y="195579"/>
                  </a:cubicBezTo>
                  <a:lnTo>
                    <a:pt x="0" y="146550"/>
                  </a:lnTo>
                  <a:cubicBezTo>
                    <a:pt x="0" y="107683"/>
                    <a:pt x="15440" y="70407"/>
                    <a:pt x="42924" y="42924"/>
                  </a:cubicBezTo>
                  <a:cubicBezTo>
                    <a:pt x="70407" y="15440"/>
                    <a:pt x="107683" y="0"/>
                    <a:pt x="146550" y="0"/>
                  </a:cubicBezTo>
                  <a:close/>
                </a:path>
              </a:pathLst>
            </a:custGeom>
            <a:solidFill>
              <a:srgbClr val="7D98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93101" cy="38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Book Antiqua" panose="02040602050305030304" pitchFamily="18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01497" y="6374482"/>
            <a:ext cx="1112868" cy="1299024"/>
            <a:chOff x="0" y="0"/>
            <a:chExt cx="293101" cy="3421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3101" cy="342130"/>
            </a:xfrm>
            <a:custGeom>
              <a:avLst/>
              <a:gdLst/>
              <a:ahLst/>
              <a:cxnLst/>
              <a:rect l="l" t="t" r="r" b="b"/>
              <a:pathLst>
                <a:path w="293101" h="342130">
                  <a:moveTo>
                    <a:pt x="146550" y="0"/>
                  </a:moveTo>
                  <a:lnTo>
                    <a:pt x="146550" y="0"/>
                  </a:lnTo>
                  <a:cubicBezTo>
                    <a:pt x="227488" y="0"/>
                    <a:pt x="293101" y="65613"/>
                    <a:pt x="293101" y="146550"/>
                  </a:cubicBezTo>
                  <a:lnTo>
                    <a:pt x="293101" y="195579"/>
                  </a:lnTo>
                  <a:cubicBezTo>
                    <a:pt x="293101" y="234447"/>
                    <a:pt x="277661" y="271723"/>
                    <a:pt x="250177" y="299206"/>
                  </a:cubicBezTo>
                  <a:cubicBezTo>
                    <a:pt x="222694" y="326690"/>
                    <a:pt x="185418" y="342130"/>
                    <a:pt x="146550" y="342130"/>
                  </a:cubicBezTo>
                  <a:lnTo>
                    <a:pt x="146550" y="342130"/>
                  </a:lnTo>
                  <a:cubicBezTo>
                    <a:pt x="65613" y="342130"/>
                    <a:pt x="0" y="276517"/>
                    <a:pt x="0" y="195579"/>
                  </a:cubicBezTo>
                  <a:lnTo>
                    <a:pt x="0" y="146550"/>
                  </a:lnTo>
                  <a:cubicBezTo>
                    <a:pt x="0" y="107683"/>
                    <a:pt x="15440" y="70407"/>
                    <a:pt x="42924" y="42924"/>
                  </a:cubicBezTo>
                  <a:cubicBezTo>
                    <a:pt x="70407" y="15440"/>
                    <a:pt x="107683" y="0"/>
                    <a:pt x="146550" y="0"/>
                  </a:cubicBezTo>
                  <a:close/>
                </a:path>
              </a:pathLst>
            </a:custGeom>
            <a:solidFill>
              <a:srgbClr val="7D98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93101" cy="38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Book Antiqua" panose="02040602050305030304" pitchFamily="18" charset="0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386489" y="510171"/>
            <a:ext cx="13373787" cy="1146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CƠ SỞ LÝ THUYẾT</a:t>
            </a:r>
            <a:endParaRPr lang="en-US" sz="70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196568" y="2371150"/>
            <a:ext cx="13026397" cy="228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Ebook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và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công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nghệ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đọc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–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nghe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:</a:t>
            </a:r>
            <a:endParaRPr lang="en-US" sz="26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Ebook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(Electronic Book):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Sách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điện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tử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có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thể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đọc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trên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thiết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bị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di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động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26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Text-to-Speech (TTS):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Chuyển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văn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bản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→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giọng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nói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tự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nhiên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26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561340" lvl="1" indent="-280670" algn="just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Speech-to-Text (STT):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Nhận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dạng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giọng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nói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→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văn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bản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giúp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đánh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giá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phát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âm</a:t>
            </a:r>
            <a:r>
              <a:rPr lang="en-US" sz="26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26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3640"/>
              </a:lnSpc>
            </a:pPr>
            <a:endParaRPr lang="en-US" sz="26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257931" y="3097021"/>
            <a:ext cx="103963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Book Antiqua" panose="02040602050305030304" pitchFamily="18" charset="0"/>
                <a:ea typeface="Comic Sans" panose="03000702030302020204"/>
                <a:cs typeface="Comic Sans" panose="03000702030302020204"/>
                <a:sym typeface="Comic Sans" panose="03000702030302020204"/>
              </a:rPr>
              <a:t>1.</a:t>
            </a:r>
            <a:endParaRPr lang="en-US" sz="4000">
              <a:solidFill>
                <a:srgbClr val="FFFFFF"/>
              </a:solidFill>
              <a:latin typeface="Book Antiqua" panose="02040602050305030304" pitchFamily="18" charset="0"/>
              <a:ea typeface="Comic Sans" panose="03000702030302020204"/>
              <a:cs typeface="Comic Sans" panose="03000702030302020204"/>
              <a:sym typeface="Comic Sans" panose="030007020303020202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142032" y="6655727"/>
            <a:ext cx="103963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Book Antiqua" panose="02040602050305030304" pitchFamily="18" charset="0"/>
                <a:ea typeface="Comic Sans" panose="03000702030302020204"/>
                <a:cs typeface="Comic Sans" panose="03000702030302020204"/>
                <a:sym typeface="Comic Sans" panose="03000702030302020204"/>
              </a:rPr>
              <a:t>2.</a:t>
            </a:r>
            <a:endParaRPr lang="en-US" sz="4000">
              <a:solidFill>
                <a:srgbClr val="FFFFFF"/>
              </a:solidFill>
              <a:latin typeface="Book Antiqua" panose="02040602050305030304" pitchFamily="18" charset="0"/>
              <a:ea typeface="Comic Sans" panose="03000702030302020204"/>
              <a:cs typeface="Comic Sans" panose="03000702030302020204"/>
              <a:sym typeface="Comic Sans" panose="030007020303020202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181665" y="5693669"/>
            <a:ext cx="10824378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lý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thuyết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hệ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thống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:</a:t>
            </a:r>
            <a:endParaRPr lang="en-US" sz="25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Mô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hình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Client – Server.</a:t>
            </a:r>
            <a:endParaRPr lang="en-US" sz="25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Cấu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trúc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3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lớp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(Presentation – Business – Data Access)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trong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ứng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dụng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25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Nguyên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tắc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bảo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mật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toàn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vẹn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dữ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liệu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phản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hồi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nhanh</a:t>
            </a:r>
            <a:r>
              <a:rPr lang="en-US" sz="2500" b="1" dirty="0">
                <a:solidFill>
                  <a:srgbClr val="000000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25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3500"/>
              </a:lnSpc>
            </a:pPr>
            <a:endParaRPr lang="en-US" sz="2500" b="1" dirty="0">
              <a:solidFill>
                <a:srgbClr val="000000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367" y="-16491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576227" y="555651"/>
            <a:ext cx="13373787" cy="1146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PHÂN TÍCH YÊU CẦU</a:t>
            </a:r>
            <a:endParaRPr lang="en-US" sz="70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058349" y="3039930"/>
            <a:ext cx="6399851" cy="4488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Chức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năng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chính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:</a:t>
            </a:r>
            <a:endParaRPr lang="en-US" sz="4000" b="1" dirty="0">
              <a:solidFill>
                <a:srgbClr val="0D222A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Quản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lý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người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dùng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4000" b="1" dirty="0">
              <a:solidFill>
                <a:srgbClr val="0D222A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Quản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lý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thư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viện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sách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4000" b="1" dirty="0">
              <a:solidFill>
                <a:srgbClr val="0D222A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Đọc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–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nghe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–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luyện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nói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.</a:t>
            </a:r>
            <a:endParaRPr lang="en-US" sz="4000" b="1" dirty="0">
              <a:solidFill>
                <a:srgbClr val="0D222A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Lưu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tiến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độ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và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đồng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bộ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dữ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liệu</a:t>
            </a:r>
            <a:endParaRPr lang="en-US" sz="4000" b="1" dirty="0">
              <a:solidFill>
                <a:srgbClr val="0D222A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5040"/>
              </a:lnSpc>
              <a:spcBef>
                <a:spcPct val="0"/>
              </a:spcBef>
            </a:pPr>
            <a:endParaRPr lang="en-US" sz="4000" b="1" dirty="0">
              <a:solidFill>
                <a:srgbClr val="0D222A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59217" y="3057405"/>
            <a:ext cx="5724091" cy="446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Phi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chức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năng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:</a:t>
            </a:r>
            <a:endParaRPr lang="en-US" sz="4000" b="1" dirty="0">
              <a:solidFill>
                <a:srgbClr val="0D222A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Ứng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dụng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&lt; 50MB.</a:t>
            </a:r>
            <a:endParaRPr lang="en-US" sz="4000" b="1" dirty="0">
              <a:solidFill>
                <a:srgbClr val="0D222A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Bảo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mật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dữ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liệu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(JWT, HTTPS).</a:t>
            </a:r>
            <a:endParaRPr lang="en-US" sz="4000" b="1" dirty="0">
              <a:solidFill>
                <a:srgbClr val="0D222A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Phản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hồi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nhanh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,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giao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diện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thân</a:t>
            </a:r>
            <a:r>
              <a:rPr lang="en-US" sz="4000" b="1" dirty="0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4000" b="1" dirty="0" err="1">
                <a:solidFill>
                  <a:srgbClr val="0D222A"/>
                </a:solidFill>
                <a:latin typeface="Book Antiqua" panose="02040602050305030304" pitchFamily="18" charset="0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thiện</a:t>
            </a:r>
            <a:endParaRPr lang="en-US" sz="4000" b="1" dirty="0">
              <a:solidFill>
                <a:srgbClr val="0D222A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5040"/>
              </a:lnSpc>
              <a:spcBef>
                <a:spcPct val="0"/>
              </a:spcBef>
            </a:pPr>
            <a:endParaRPr lang="en-US" sz="4000" b="1" dirty="0">
              <a:solidFill>
                <a:srgbClr val="0D222A"/>
              </a:solidFill>
              <a:latin typeface="Book Antiqua" panose="02040602050305030304" pitchFamily="18" charset="0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367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576227" y="555651"/>
            <a:ext cx="14568773" cy="1146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vi-VN" sz="70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Sơ đồ đầu ra đầu vào của hệ thống</a:t>
            </a:r>
            <a:endParaRPr lang="en-US" sz="70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13"/>
          <a:stretch>
            <a:fillRect/>
          </a:stretch>
        </p:blipFill>
        <p:spPr>
          <a:xfrm>
            <a:off x="3353688" y="2057400"/>
            <a:ext cx="11192352" cy="7742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099310" y="-266700"/>
            <a:ext cx="14384020" cy="1088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SƠ ĐỒ</a:t>
            </a:r>
            <a:r>
              <a:rPr lang="vi-VN" altLang="en-US" sz="44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 USE CASE TỔNG QUÁT</a:t>
            </a:r>
            <a:endParaRPr lang="vi-VN" altLang="en-US" sz="44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6330" y="876300"/>
            <a:ext cx="13914755" cy="93814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69708">
            <a:off x="-195070" y="689565"/>
            <a:ext cx="1914908" cy="3522405"/>
          </a:xfrm>
          <a:custGeom>
            <a:avLst/>
            <a:gdLst/>
            <a:ahLst/>
            <a:cxnLst/>
            <a:rect l="l" t="t" r="r" b="b"/>
            <a:pathLst>
              <a:path w="1914908" h="3522405">
                <a:moveTo>
                  <a:pt x="0" y="0"/>
                </a:moveTo>
                <a:lnTo>
                  <a:pt x="1914907" y="0"/>
                </a:lnTo>
                <a:lnTo>
                  <a:pt x="1914907" y="3522405"/>
                </a:lnTo>
                <a:lnTo>
                  <a:pt x="0" y="352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374179" y="617220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913821" y="0"/>
                </a:lnTo>
                <a:lnTo>
                  <a:pt x="6913821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44408" y="8399971"/>
            <a:ext cx="2930897" cy="2930897"/>
          </a:xfrm>
          <a:custGeom>
            <a:avLst/>
            <a:gdLst/>
            <a:ahLst/>
            <a:cxnLst/>
            <a:rect l="l" t="t" r="r" b="b"/>
            <a:pathLst>
              <a:path w="2930897" h="2930897">
                <a:moveTo>
                  <a:pt x="0" y="0"/>
                </a:moveTo>
                <a:lnTo>
                  <a:pt x="2930897" y="0"/>
                </a:lnTo>
                <a:lnTo>
                  <a:pt x="2930897" y="2930897"/>
                </a:lnTo>
                <a:lnTo>
                  <a:pt x="0" y="293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44408" y="8651181"/>
            <a:ext cx="2294220" cy="1993886"/>
          </a:xfrm>
          <a:custGeom>
            <a:avLst/>
            <a:gdLst/>
            <a:ahLst/>
            <a:cxnLst/>
            <a:rect l="l" t="t" r="r" b="b"/>
            <a:pathLst>
              <a:path w="2294220" h="1993886">
                <a:moveTo>
                  <a:pt x="0" y="0"/>
                </a:moveTo>
                <a:lnTo>
                  <a:pt x="2294220" y="0"/>
                </a:lnTo>
                <a:lnTo>
                  <a:pt x="2294220" y="1993885"/>
                </a:lnTo>
                <a:lnTo>
                  <a:pt x="0" y="199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724017" flipH="1">
            <a:off x="16555772" y="6096708"/>
            <a:ext cx="1904654" cy="3503543"/>
          </a:xfrm>
          <a:custGeom>
            <a:avLst/>
            <a:gdLst/>
            <a:ahLst/>
            <a:cxnLst/>
            <a:rect l="l" t="t" r="r" b="b"/>
            <a:pathLst>
              <a:path w="1904654" h="3503543">
                <a:moveTo>
                  <a:pt x="1904653" y="0"/>
                </a:moveTo>
                <a:lnTo>
                  <a:pt x="0" y="0"/>
                </a:lnTo>
                <a:lnTo>
                  <a:pt x="0" y="3503544"/>
                </a:lnTo>
                <a:lnTo>
                  <a:pt x="1904653" y="3503544"/>
                </a:lnTo>
                <a:lnTo>
                  <a:pt x="19046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90365">
            <a:off x="17238110" y="8787417"/>
            <a:ext cx="970351" cy="1784927"/>
          </a:xfrm>
          <a:custGeom>
            <a:avLst/>
            <a:gdLst/>
            <a:ahLst/>
            <a:cxnLst/>
            <a:rect l="l" t="t" r="r" b="b"/>
            <a:pathLst>
              <a:path w="970351" h="1784927">
                <a:moveTo>
                  <a:pt x="0" y="0"/>
                </a:moveTo>
                <a:lnTo>
                  <a:pt x="970351" y="0"/>
                </a:lnTo>
                <a:lnTo>
                  <a:pt x="970351" y="1784927"/>
                </a:lnTo>
                <a:lnTo>
                  <a:pt x="0" y="1784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688091">
            <a:off x="2406268" y="216322"/>
            <a:ext cx="962496" cy="1231100"/>
          </a:xfrm>
          <a:custGeom>
            <a:avLst/>
            <a:gdLst/>
            <a:ahLst/>
            <a:cxnLst/>
            <a:rect l="l" t="t" r="r" b="b"/>
            <a:pathLst>
              <a:path w="962496" h="1231100">
                <a:moveTo>
                  <a:pt x="0" y="0"/>
                </a:moveTo>
                <a:lnTo>
                  <a:pt x="962496" y="0"/>
                </a:lnTo>
                <a:lnTo>
                  <a:pt x="962496" y="1231100"/>
                </a:lnTo>
                <a:lnTo>
                  <a:pt x="0" y="123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7603">
            <a:off x="15463627" y="7370994"/>
            <a:ext cx="972775" cy="1244247"/>
          </a:xfrm>
          <a:custGeom>
            <a:avLst/>
            <a:gdLst/>
            <a:ahLst/>
            <a:cxnLst/>
            <a:rect l="l" t="t" r="r" b="b"/>
            <a:pathLst>
              <a:path w="972775" h="1244247">
                <a:moveTo>
                  <a:pt x="0" y="0"/>
                </a:moveTo>
                <a:lnTo>
                  <a:pt x="972775" y="0"/>
                </a:lnTo>
                <a:lnTo>
                  <a:pt x="972775" y="1244247"/>
                </a:lnTo>
                <a:lnTo>
                  <a:pt x="0" y="1244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1796" y="-1340756"/>
            <a:ext cx="4135007" cy="4135007"/>
          </a:xfrm>
          <a:custGeom>
            <a:avLst/>
            <a:gdLst/>
            <a:ahLst/>
            <a:cxnLst/>
            <a:rect l="l" t="t" r="r" b="b"/>
            <a:pathLst>
              <a:path w="4135007" h="4135007">
                <a:moveTo>
                  <a:pt x="0" y="0"/>
                </a:moveTo>
                <a:lnTo>
                  <a:pt x="4135008" y="0"/>
                </a:lnTo>
                <a:lnTo>
                  <a:pt x="4135008" y="4135007"/>
                </a:lnTo>
                <a:lnTo>
                  <a:pt x="0" y="413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83308" y="200985"/>
            <a:ext cx="2343234" cy="2036483"/>
          </a:xfrm>
          <a:custGeom>
            <a:avLst/>
            <a:gdLst/>
            <a:ahLst/>
            <a:cxnLst/>
            <a:rect l="l" t="t" r="r" b="b"/>
            <a:pathLst>
              <a:path w="2343234" h="2036483">
                <a:moveTo>
                  <a:pt x="0" y="0"/>
                </a:moveTo>
                <a:lnTo>
                  <a:pt x="2343233" y="0"/>
                </a:lnTo>
                <a:lnTo>
                  <a:pt x="2343233" y="2036483"/>
                </a:lnTo>
                <a:lnTo>
                  <a:pt x="0" y="203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7662" y="-324778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606642" y="8895023"/>
            <a:ext cx="810079" cy="1051525"/>
          </a:xfrm>
          <a:custGeom>
            <a:avLst/>
            <a:gdLst/>
            <a:ahLst/>
            <a:cxnLst/>
            <a:rect l="l" t="t" r="r" b="b"/>
            <a:pathLst>
              <a:path w="810079" h="1051525">
                <a:moveTo>
                  <a:pt x="0" y="0"/>
                </a:moveTo>
                <a:lnTo>
                  <a:pt x="810079" y="0"/>
                </a:lnTo>
                <a:lnTo>
                  <a:pt x="810079" y="1051525"/>
                </a:lnTo>
                <a:lnTo>
                  <a:pt x="0" y="1051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386330" y="0"/>
            <a:ext cx="12990830" cy="11106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9800"/>
              </a:lnSpc>
            </a:pPr>
            <a:r>
              <a:rPr lang="en-US" sz="48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SƠ ĐỒ USE CASE</a:t>
            </a:r>
            <a:r>
              <a:rPr lang="vi-VN" altLang="en-US" sz="4800" b="1" dirty="0">
                <a:solidFill>
                  <a:srgbClr val="537122"/>
                </a:solidFill>
                <a:latin typeface="Cambria" panose="02040503050406030204" pitchFamily="18" charset="0"/>
                <a:ea typeface="Cambria" panose="02040503050406030204" pitchFamily="18" charset="0"/>
                <a:cs typeface="Canva Sans Bold" panose="020B0803030501040103"/>
                <a:sym typeface="Canva Sans Bold" panose="020B0803030501040103"/>
              </a:rPr>
              <a:t> CHỨC NĂNG ĐĂNG KÝ</a:t>
            </a:r>
            <a:endParaRPr lang="vi-VN" altLang="en-US" sz="4800" b="1" dirty="0">
              <a:solidFill>
                <a:srgbClr val="537122"/>
              </a:solidFill>
              <a:latin typeface="Cambria" panose="02040503050406030204" pitchFamily="18" charset="0"/>
              <a:ea typeface="Cambria" panose="02040503050406030204" pitchFamily="18" charset="0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2600" y="1257300"/>
            <a:ext cx="14887575" cy="88112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5133</Words>
  <Application>WPS Presentation</Application>
  <PresentationFormat>Custom</PresentationFormat>
  <Paragraphs>165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0" baseType="lpstr">
      <vt:lpstr>Arial</vt:lpstr>
      <vt:lpstr>SimSun</vt:lpstr>
      <vt:lpstr>Wingdings</vt:lpstr>
      <vt:lpstr>Cambria</vt:lpstr>
      <vt:lpstr>Canva Sans Bold</vt:lpstr>
      <vt:lpstr>Bookman Old Style</vt:lpstr>
      <vt:lpstr>Book Antiqua</vt:lpstr>
      <vt:lpstr>Arial</vt:lpstr>
      <vt:lpstr>Comic Sans</vt:lpstr>
      <vt:lpstr>Comic Sans MS</vt:lpstr>
      <vt:lpstr>Comic Sans Bold</vt:lpstr>
      <vt:lpstr>Calibri</vt:lpstr>
      <vt:lpstr>Microsoft YaHei</vt:lpstr>
      <vt:lpstr>Arial Unicode MS</vt:lpstr>
      <vt:lpstr>Lilita One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Thiết kế và giao diện web</vt:lpstr>
      <vt:lpstr>PowerPoint 演示文稿</vt:lpstr>
      <vt:lpstr>Giao diện thêm sách nghe </vt:lpstr>
      <vt:lpstr>    Giao diện nghe sách                                giao diện mua sách </vt:lpstr>
      <vt:lpstr>kết quả đạt được với định hướng tương lai</vt:lpstr>
      <vt:lpstr>Kết quả và định hướng tương lai </vt:lpstr>
      <vt:lpstr>Định hướng tương lai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White Aesthetic Group Project Presentation</dc:title>
  <dc:creator>thành</dc:creator>
  <cp:lastModifiedBy>Thảo Nguyễn Thu</cp:lastModifiedBy>
  <cp:revision>13</cp:revision>
  <dcterms:created xsi:type="dcterms:W3CDTF">2006-08-16T00:00:00Z</dcterms:created>
  <dcterms:modified xsi:type="dcterms:W3CDTF">2025-11-27T16:26:36Z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0C54F59478D84D0F9B6C8BDACCCF885A_12</vt:lpwstr>
  </property>
  <property fmtid="{D5CDD505-2E9C-101B-9397-08002B2CF9AE}" pid="3" name="KSOProductBuildVer">
    <vt:lpwstr>1033-12.2.0.23155</vt:lpwstr>
  </property>
</Properties>
</file>